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313" r:id="rId4"/>
    <p:sldId id="312" r:id="rId5"/>
    <p:sldId id="314" r:id="rId6"/>
    <p:sldId id="339" r:id="rId7"/>
    <p:sldId id="340" r:id="rId8"/>
    <p:sldId id="342" r:id="rId9"/>
    <p:sldId id="347" r:id="rId10"/>
    <p:sldId id="344" r:id="rId11"/>
    <p:sldId id="346" r:id="rId12"/>
    <p:sldId id="349" r:id="rId13"/>
    <p:sldId id="345" r:id="rId14"/>
    <p:sldId id="348" r:id="rId15"/>
    <p:sldId id="364" r:id="rId16"/>
    <p:sldId id="365" r:id="rId17"/>
    <p:sldId id="350" r:id="rId18"/>
    <p:sldId id="335" r:id="rId19"/>
    <p:sldId id="352" r:id="rId20"/>
    <p:sldId id="356" r:id="rId21"/>
    <p:sldId id="353" r:id="rId22"/>
    <p:sldId id="354" r:id="rId23"/>
    <p:sldId id="355" r:id="rId24"/>
    <p:sldId id="357" r:id="rId25"/>
    <p:sldId id="359" r:id="rId26"/>
    <p:sldId id="363" r:id="rId27"/>
    <p:sldId id="362" r:id="rId28"/>
    <p:sldId id="361" r:id="rId29"/>
    <p:sldId id="360" r:id="rId30"/>
    <p:sldId id="358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FFFF"/>
    <a:srgbClr val="00FF00"/>
    <a:srgbClr val="FF66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8495" autoAdjust="0"/>
  </p:normalViewPr>
  <p:slideViewPr>
    <p:cSldViewPr>
      <p:cViewPr varScale="1">
        <p:scale>
          <a:sx n="126" d="100"/>
          <a:sy n="126" d="100"/>
        </p:scale>
        <p:origin x="115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-24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829358" cy="1609716"/>
          </a:xfrm>
        </p:spPr>
        <p:txBody>
          <a:bodyPr lIns="45720" tIns="0" rIns="45720">
            <a:noAutofit/>
          </a:bodyPr>
          <a:lstStyle>
            <a:lvl1pPr algn="ctr">
              <a:defRPr sz="4200" b="1"/>
            </a:lvl1pPr>
            <a:extLst/>
          </a:lstStyle>
          <a:p>
            <a:r>
              <a:rPr kumimoji="0" lang="cs-CZ" dirty="0"/>
              <a:t>Klepnutím lze upravit styl předlohy nadpisů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á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520" y="214290"/>
            <a:ext cx="7239000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kumimoji="0" lang="cs-CZ" dirty="0"/>
              <a:t>Klepnutím lze upravit styl předlohy nadpisů.</a:t>
            </a:r>
            <a:endParaRPr kumimoji="0"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609416"/>
            <a:ext cx="7239000" cy="4846320"/>
          </a:xfrm>
        </p:spPr>
        <p:txBody>
          <a:bodyPr/>
          <a:lstStyle>
            <a:lvl2pPr>
              <a:buClr>
                <a:schemeClr val="tx1"/>
              </a:buClr>
              <a:buSzPct val="100000"/>
              <a:defRPr/>
            </a:lvl2pPr>
            <a:lvl3pPr>
              <a:buClr>
                <a:schemeClr val="tx1"/>
              </a:buClr>
              <a:buSzPct val="100000"/>
              <a:defRPr/>
            </a:lvl3pPr>
            <a:extLst/>
          </a:lstStyle>
          <a:p>
            <a:pPr lvl="0" eaLnBrk="1" latinLnBrk="0" hangingPunct="1"/>
            <a:r>
              <a:rPr lang="cs-CZ" dirty="0"/>
              <a:t>Klepnutím lze upravit styly předlohy textu.</a:t>
            </a:r>
          </a:p>
          <a:p>
            <a:pPr lvl="1" eaLnBrk="1" latinLnBrk="0" hangingPunct="1"/>
            <a:r>
              <a:rPr lang="cs-CZ" dirty="0"/>
              <a:t>Druhá úroveň</a:t>
            </a:r>
          </a:p>
          <a:p>
            <a:pPr lvl="2" eaLnBrk="1" latinLnBrk="0" hangingPunct="1"/>
            <a:r>
              <a:rPr lang="cs-CZ" dirty="0"/>
              <a:t>Třetí úroveň</a:t>
            </a:r>
          </a:p>
          <a:p>
            <a:pPr lvl="3" eaLnBrk="1" latinLnBrk="0" hangingPunct="1"/>
            <a:r>
              <a:rPr lang="cs-CZ" dirty="0"/>
              <a:t>Čtvrtá úroveň</a:t>
            </a:r>
          </a:p>
          <a:p>
            <a:pPr lvl="4" eaLnBrk="1" latinLnBrk="0" hangingPunct="1"/>
            <a:r>
              <a:rPr lang="cs-CZ" dirty="0"/>
              <a:t>Pátá úroveň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dirty="0"/>
              <a:t>Klepnutím lze upravit styly předlohy textu.</a:t>
            </a:r>
          </a:p>
          <a:p>
            <a:pPr lvl="1" eaLnBrk="1" latinLnBrk="0" hangingPunct="1"/>
            <a:r>
              <a:rPr lang="cs-CZ" dirty="0"/>
              <a:t>Druhá úroveň</a:t>
            </a:r>
          </a:p>
          <a:p>
            <a:pPr lvl="2" eaLnBrk="1" latinLnBrk="0" hangingPunct="1"/>
            <a:r>
              <a:rPr lang="cs-CZ" dirty="0"/>
              <a:t>Třetí úroveň</a:t>
            </a:r>
          </a:p>
          <a:p>
            <a:pPr lvl="3" eaLnBrk="1" latinLnBrk="0" hangingPunct="1"/>
            <a:r>
              <a:rPr lang="cs-CZ" dirty="0"/>
              <a:t>Čtvrtá úroveň</a:t>
            </a:r>
          </a:p>
          <a:p>
            <a:pPr lvl="4" eaLnBrk="1" latinLnBrk="0" hangingPunct="1"/>
            <a:r>
              <a:rPr lang="cs-CZ" dirty="0"/>
              <a:t>Pátá úroveň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A2481B-5154-415F-B752-558547769AA3}" type="datetimeFigureOut">
              <a:rPr lang="cs-CZ" smtClean="0"/>
              <a:pPr/>
              <a:t>31.05.2022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5078931"/>
            <a:ext cx="9144000" cy="14902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829358" cy="1609716"/>
          </a:xfrm>
        </p:spPr>
        <p:txBody>
          <a:bodyPr>
            <a:noAutofit/>
          </a:bodyPr>
          <a:lstStyle/>
          <a:p>
            <a:r>
              <a:rPr lang="cs-CZ" sz="2400" dirty="0"/>
              <a:t>Plovoucí zelené ostrovy, perspektivní alternativa pro zlepšení ekologického potenciálu a podporu rozvoje litorálních společenstev na vodních nádržích</a:t>
            </a:r>
            <a:endParaRPr lang="cs-CZ" sz="2400" dirty="0">
              <a:solidFill>
                <a:schemeClr val="tx1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5263796"/>
            <a:ext cx="1365636" cy="895505"/>
          </a:xfrm>
          <a:prstGeom prst="rect">
            <a:avLst/>
          </a:prstGeom>
        </p:spPr>
      </p:pic>
      <p:pic>
        <p:nvPicPr>
          <p:cNvPr id="11" name="Picture 2" descr="logoBC">
            <a:extLst>
              <a:ext uri="{FF2B5EF4-FFF2-40B4-BE49-F238E27FC236}">
                <a16:creationId xmlns:a16="http://schemas.microsoft.com/office/drawing/2014/main" id="{0464BD7A-1197-C9DF-C559-ADCF972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870" y="5193769"/>
            <a:ext cx="1008112" cy="115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40F1F79-F99B-D231-96A0-225E491F992C}"/>
              </a:ext>
            </a:extLst>
          </p:cNvPr>
          <p:cNvSpPr txBox="1"/>
          <p:nvPr/>
        </p:nvSpPr>
        <p:spPr>
          <a:xfrm>
            <a:off x="104902" y="5103737"/>
            <a:ext cx="6680394" cy="1440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RNDr. Milan Hladík, Ph.D.</a:t>
            </a:r>
            <a:endParaRPr lang="cs-CZ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Vodohospodářský rozvoj a výstavba a.s.</a:t>
            </a:r>
            <a:endParaRPr lang="cs-CZ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RNDr. Milan Muška, Ph.D. , RNDr. Martina </a:t>
            </a:r>
            <a:r>
              <a:rPr lang="cs-CZ" sz="1600" b="1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Čtvrtlíková</a:t>
            </a:r>
            <a:r>
              <a:rPr lang="cs-CZ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Ph.D.</a:t>
            </a:r>
            <a:endParaRPr lang="cs-CZ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Biologické centrum AV ČR, </a:t>
            </a:r>
            <a:r>
              <a:rPr lang="cs-CZ" sz="16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v.v.i</a:t>
            </a:r>
            <a:r>
              <a:rPr lang="cs-CZ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  <a:endParaRPr lang="cs-CZ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9" descr="A group of people in a river&#10;&#10;Description automatically generated with medium confidence">
            <a:extLst>
              <a:ext uri="{FF2B5EF4-FFF2-40B4-BE49-F238E27FC236}">
                <a16:creationId xmlns:a16="http://schemas.microsoft.com/office/drawing/2014/main" id="{3DCA8527-B22E-A5E1-B1AE-3544953BAA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920" y="2482513"/>
            <a:ext cx="3902679" cy="224210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0E7C082-A9C8-2EF1-375C-0A66E2335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2512"/>
            <a:ext cx="2508920" cy="22426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1DA580-7BD5-61A4-A016-BF508BE237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2475167"/>
            <a:ext cx="2861712" cy="22494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0" y="214290"/>
            <a:ext cx="7621840" cy="694430"/>
          </a:xfrm>
        </p:spPr>
        <p:txBody>
          <a:bodyPr>
            <a:normAutofit fontScale="90000"/>
          </a:bodyPr>
          <a:lstStyle/>
          <a:p>
            <a:r>
              <a:rPr lang="cs-CZ" dirty="0"/>
              <a:t>Ostrov Biomatrix po 3 létech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B04B3E-23B4-4740-9F26-6C1B18BA1E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8" y="1124744"/>
            <a:ext cx="5730112" cy="32231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4430443-2E34-4FA8-A6A3-7F852F8383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10" y="3401577"/>
            <a:ext cx="5730112" cy="32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8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56" y="116632"/>
            <a:ext cx="8053888" cy="694430"/>
          </a:xfrm>
        </p:spPr>
        <p:txBody>
          <a:bodyPr>
            <a:normAutofit/>
          </a:bodyPr>
          <a:lstStyle/>
          <a:p>
            <a:r>
              <a:rPr lang="cs-CZ" sz="2800" dirty="0"/>
              <a:t>Gabionový Ostrov - detail konstrukce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9F142A-7569-41C3-BD10-6AFD2E10CC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96" y="1052736"/>
            <a:ext cx="5350724" cy="30097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5B7D90-57BD-469E-BB54-6E7A8E7F2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645024"/>
            <a:ext cx="5350724" cy="30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56" y="116632"/>
            <a:ext cx="8053888" cy="694430"/>
          </a:xfrm>
        </p:spPr>
        <p:txBody>
          <a:bodyPr>
            <a:normAutofit/>
          </a:bodyPr>
          <a:lstStyle/>
          <a:p>
            <a:r>
              <a:rPr lang="cs-CZ" sz="2800" dirty="0"/>
              <a:t>Gabionový Ostrov – PONOŘENÁ VERZE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25E3F4-6D39-4FF4-98A6-CAFC11CF2E0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052736"/>
            <a:ext cx="5760720" cy="2838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0A5FF4-81CF-40CC-BC61-7BBF2E91302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638445" y="4138419"/>
            <a:ext cx="2635885" cy="1649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7CCB10-6ACE-4E42-8948-FEB8AB91B48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0342" y="3645024"/>
            <a:ext cx="3766114" cy="2635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331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56" y="116632"/>
            <a:ext cx="8053888" cy="694430"/>
          </a:xfrm>
        </p:spPr>
        <p:txBody>
          <a:bodyPr>
            <a:normAutofit/>
          </a:bodyPr>
          <a:lstStyle/>
          <a:p>
            <a:r>
              <a:rPr lang="cs-CZ" sz="2800" dirty="0"/>
              <a:t>Gabionový Ostrov po jedné sezóně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86CE76-30C4-472A-995A-6126F69917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97" y="980728"/>
            <a:ext cx="5586096" cy="31421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0C6CA1E-F7C5-4989-A9DF-AD299F92C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103" y="3573016"/>
            <a:ext cx="5400600" cy="303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56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56" y="116632"/>
            <a:ext cx="8053888" cy="694430"/>
          </a:xfrm>
        </p:spPr>
        <p:txBody>
          <a:bodyPr>
            <a:normAutofit/>
          </a:bodyPr>
          <a:lstStyle/>
          <a:p>
            <a:r>
              <a:rPr lang="cs-CZ" sz="2800" dirty="0"/>
              <a:t>SÍŤOVÝ Ostrov - detail konstrukce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9BFE8AE-D312-4133-B097-558731195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65" y="1105238"/>
            <a:ext cx="5868144" cy="33008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3997070-E71B-4944-8810-B39ADC7F0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565067"/>
            <a:ext cx="5604352" cy="31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56" y="116632"/>
            <a:ext cx="8053888" cy="694430"/>
          </a:xfrm>
        </p:spPr>
        <p:txBody>
          <a:bodyPr>
            <a:normAutofit/>
          </a:bodyPr>
          <a:lstStyle/>
          <a:p>
            <a:r>
              <a:rPr lang="cs-CZ" sz="2800" dirty="0"/>
              <a:t>ROSTLINY PRO PLOVOUCÍ OSTROVY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5E6F7BF-B99C-B86A-EC25-20C636A7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1052736"/>
            <a:ext cx="8163134" cy="5256584"/>
          </a:xfrm>
        </p:spPr>
        <p:txBody>
          <a:bodyPr>
            <a:normAutofit/>
          </a:bodyPr>
          <a:lstStyle/>
          <a:p>
            <a:r>
              <a:rPr lang="cs-CZ" dirty="0"/>
              <a:t>Nakopány v místě - mokřady, obtokové stoky, objekty na nádržích</a:t>
            </a:r>
          </a:p>
          <a:p>
            <a:r>
              <a:rPr lang="cs-CZ" dirty="0"/>
              <a:t>- důležité je vyšší zastoupení travin, aby pokryly povrch ostrovu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0E8B69-AD2B-EE88-8FE4-1170F872EC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996952"/>
            <a:ext cx="5976664" cy="33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D3853D9-A1E5-A58F-72ED-A78A1C19F5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578" y="1653923"/>
            <a:ext cx="5868144" cy="330083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56" y="116632"/>
            <a:ext cx="8053888" cy="694430"/>
          </a:xfrm>
        </p:spPr>
        <p:txBody>
          <a:bodyPr>
            <a:normAutofit/>
          </a:bodyPr>
          <a:lstStyle/>
          <a:p>
            <a:r>
              <a:rPr lang="cs-CZ" sz="2800" dirty="0"/>
              <a:t>ROSTLINY PRO PLOVOUCÍ OSTROVY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5E6F7BF-B99C-B86A-EC25-20C636A7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1052736"/>
            <a:ext cx="8163134" cy="5256584"/>
          </a:xfrm>
        </p:spPr>
        <p:txBody>
          <a:bodyPr>
            <a:normAutofit/>
          </a:bodyPr>
          <a:lstStyle/>
          <a:p>
            <a:r>
              <a:rPr lang="cs-CZ" dirty="0"/>
              <a:t>Možnost objednat – zapěstované rohože, sazenice Beňo Biotech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AD1CD3-BF0F-7435-19E5-08E5AF91E0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78" y="3553661"/>
            <a:ext cx="5328592" cy="29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40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97401D40-8119-438A-A38D-6108FC744F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114448"/>
            <a:ext cx="7056784" cy="6629103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6DCCB7FB-744E-4498-BCD3-5CB7D2AE76F2}"/>
              </a:ext>
            </a:extLst>
          </p:cNvPr>
          <p:cNvSpPr/>
          <p:nvPr/>
        </p:nvSpPr>
        <p:spPr>
          <a:xfrm>
            <a:off x="2195736" y="3428999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E3A880FC-CA1C-46C7-B236-6F78EB6F10CD}"/>
              </a:ext>
            </a:extLst>
          </p:cNvPr>
          <p:cNvSpPr/>
          <p:nvPr/>
        </p:nvSpPr>
        <p:spPr>
          <a:xfrm>
            <a:off x="3851920" y="3140968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733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CE0E5E-66C5-4DC1-8890-3FE63FD1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11825" cy="456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024D558-308B-4F60-895A-931D87689D0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3350051"/>
            <a:ext cx="4680520" cy="248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AFCA1B5-B665-4048-AA4D-B5C407E7F13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4941168"/>
            <a:ext cx="4032448" cy="1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4578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4E4EE-5365-42C8-A176-81538744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0" y="214290"/>
            <a:ext cx="7239000" cy="622422"/>
          </a:xfrm>
        </p:spPr>
        <p:txBody>
          <a:bodyPr>
            <a:normAutofit/>
          </a:bodyPr>
          <a:lstStyle/>
          <a:p>
            <a:r>
              <a:rPr lang="cs-CZ" sz="2800" dirty="0"/>
              <a:t>Efekty ostrovů na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20" y="1065206"/>
            <a:ext cx="6901760" cy="720080"/>
          </a:xfrm>
        </p:spPr>
        <p:txBody>
          <a:bodyPr/>
          <a:lstStyle/>
          <a:p>
            <a:r>
              <a:rPr lang="cs-CZ" dirty="0"/>
              <a:t>Bentos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526151-B6BA-43B2-95E7-D9B7F0CC8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62" y="1916832"/>
            <a:ext cx="6588224" cy="42190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E58BB5-00DE-41E9-9DC7-7A0E8AB8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3" y="620688"/>
            <a:ext cx="2200879" cy="29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69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69912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/>
              <a:t>vliv managementu nádrže na stav a vývoj ekosystému nádrže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680520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cs-CZ" sz="2800" dirty="0"/>
              <a:t>V přirozených jezerech, kde vodní hladina nekolísá, nebo jen málo, je litorální zóna bohatě osídlena vodní </a:t>
            </a:r>
            <a:r>
              <a:rPr lang="cs-CZ" sz="2800" dirty="0" err="1"/>
              <a:t>makrovegetací</a:t>
            </a:r>
            <a:r>
              <a:rPr lang="cs-CZ" sz="2800" dirty="0"/>
              <a:t> a je místem s nejvyšší biodiverzitou</a:t>
            </a: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cs-CZ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052" y="3212976"/>
            <a:ext cx="4437972" cy="313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5791" y="3212976"/>
            <a:ext cx="3844681" cy="313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169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4E4EE-5365-42C8-A176-81538744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0" y="214290"/>
            <a:ext cx="7239000" cy="622422"/>
          </a:xfrm>
        </p:spPr>
        <p:txBody>
          <a:bodyPr>
            <a:normAutofit/>
          </a:bodyPr>
          <a:lstStyle/>
          <a:p>
            <a:r>
              <a:rPr lang="cs-CZ" sz="2800" dirty="0"/>
              <a:t>Efekty ostrovů na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3006"/>
            <a:ext cx="6901760" cy="720080"/>
          </a:xfrm>
        </p:spPr>
        <p:txBody>
          <a:bodyPr/>
          <a:lstStyle/>
          <a:p>
            <a:r>
              <a:rPr lang="cs-CZ" dirty="0"/>
              <a:t>Bentos, bezobratlí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261917-28B9-4E38-95BC-77EC7C90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132856"/>
            <a:ext cx="6845716" cy="34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4E4EE-5365-42C8-A176-81538744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0" y="214290"/>
            <a:ext cx="7239000" cy="622422"/>
          </a:xfrm>
        </p:spPr>
        <p:txBody>
          <a:bodyPr>
            <a:normAutofit/>
          </a:bodyPr>
          <a:lstStyle/>
          <a:p>
            <a:r>
              <a:rPr lang="cs-CZ" sz="2800" dirty="0"/>
              <a:t>Efekty ostrovů na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3006"/>
            <a:ext cx="6901760" cy="720080"/>
          </a:xfrm>
        </p:spPr>
        <p:txBody>
          <a:bodyPr/>
          <a:lstStyle/>
          <a:p>
            <a:r>
              <a:rPr lang="cs-CZ" dirty="0"/>
              <a:t>Bentos, bezobratlí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261917-28B9-4E38-95BC-77EC7C90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99" y="1480375"/>
            <a:ext cx="6845716" cy="340924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147D53-5370-47C2-AE43-C698A1767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245" y="3140968"/>
            <a:ext cx="6775069" cy="34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87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4E4EE-5365-42C8-A176-81538744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0" y="214290"/>
            <a:ext cx="7239000" cy="622422"/>
          </a:xfrm>
        </p:spPr>
        <p:txBody>
          <a:bodyPr>
            <a:normAutofit/>
          </a:bodyPr>
          <a:lstStyle/>
          <a:p>
            <a:r>
              <a:rPr lang="cs-CZ" sz="2800" dirty="0"/>
              <a:t>Efekty ostrovů na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20" y="1065206"/>
            <a:ext cx="6901760" cy="72008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Ichtyofauna </a:t>
            </a:r>
          </a:p>
          <a:p>
            <a:r>
              <a:rPr lang="cs-CZ" dirty="0"/>
              <a:t> - tření, úkryt, stanoviště, záleží na velikosti ostrovu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8F48F4-A924-4452-AEBA-8605B7CE7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157235"/>
            <a:ext cx="717332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69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9F48E4B-96B7-496A-A4BF-F0A1E033CC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901" y="3873637"/>
            <a:ext cx="3693430" cy="27700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74645E-7680-43AD-98C6-6757A36AF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988840"/>
            <a:ext cx="3978189" cy="265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4C4E4EE-5365-42C8-A176-81538744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0" y="214290"/>
            <a:ext cx="7239000" cy="622422"/>
          </a:xfrm>
        </p:spPr>
        <p:txBody>
          <a:bodyPr>
            <a:normAutofit/>
          </a:bodyPr>
          <a:lstStyle/>
          <a:p>
            <a:r>
              <a:rPr lang="cs-CZ" sz="2800" dirty="0"/>
              <a:t>Efekty ostrovů na biotu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19" y="888949"/>
            <a:ext cx="6541720" cy="116762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Vodní ptactvo</a:t>
            </a:r>
          </a:p>
          <a:p>
            <a:r>
              <a:rPr lang="cs-CZ" sz="2300" dirty="0"/>
              <a:t>Odpočinek (kachny, labutě, potápky, lyska, rackové</a:t>
            </a:r>
          </a:p>
          <a:p>
            <a:r>
              <a:rPr lang="cs-CZ" sz="2300" dirty="0"/>
              <a:t>Hnízdění - rybák obecný (sterna </a:t>
            </a:r>
            <a:r>
              <a:rPr lang="cs-CZ" sz="2300" dirty="0" err="1"/>
              <a:t>hirundo</a:t>
            </a:r>
            <a:r>
              <a:rPr lang="cs-CZ" sz="2300" dirty="0"/>
              <a:t>), k</a:t>
            </a:r>
            <a:r>
              <a:rPr lang="cs-CZ" dirty="0"/>
              <a:t>achna divoká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3B3964-1638-4691-A64A-DB576252D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988840"/>
            <a:ext cx="3978188" cy="265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424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4E4EE-5365-42C8-A176-81538744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7239000" cy="622422"/>
          </a:xfrm>
        </p:spPr>
        <p:txBody>
          <a:bodyPr>
            <a:normAutofit/>
          </a:bodyPr>
          <a:lstStyle/>
          <a:p>
            <a:r>
              <a:rPr lang="cs-CZ" sz="2800" dirty="0"/>
              <a:t>POKRAČOVÁNÍ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485936" cy="511256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Funkční vzorek, udržování ostrovů na Lipně</a:t>
            </a:r>
          </a:p>
          <a:p>
            <a:endParaRPr lang="cs-CZ" dirty="0"/>
          </a:p>
          <a:p>
            <a:r>
              <a:rPr lang="cs-CZ" dirty="0">
                <a:effectLst/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"Realizace plovoucích zelených ostrovů pro zlepšení hnízdních podmínek pro vodní ptáky a posílení biodiverzity rybničních ekosystémů„ (ČZU, VRV)</a:t>
            </a:r>
          </a:p>
          <a:p>
            <a:endParaRPr lang="cs-CZ" dirty="0"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/>
              <a:t>Aplikace ostrovů pro hnízdění vodních ptáků – severní Čechy</a:t>
            </a:r>
          </a:p>
          <a:p>
            <a:endParaRPr lang="cs-CZ" dirty="0"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effectLst/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„Plovoucí ostrovy - podpora biodiverzity a kvality vod“, (Česká společnost ornitologická, Jihomoravská pobočka) </a:t>
            </a:r>
          </a:p>
          <a:p>
            <a:endParaRPr lang="cs-CZ" dirty="0"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effectLst/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Segoe UI ,sans-serif"/>
              <a:cs typeface="Calibri" panose="020F0502020204030204" pitchFamily="34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104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F9E84BAF-3C8D-2166-584D-9E357FC853F1}"/>
              </a:ext>
            </a:extLst>
          </p:cNvPr>
          <p:cNvSpPr/>
          <p:nvPr/>
        </p:nvSpPr>
        <p:spPr>
          <a:xfrm>
            <a:off x="0" y="5179095"/>
            <a:ext cx="9144000" cy="14902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11" y="1793593"/>
            <a:ext cx="8485936" cy="3612274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Rybniční sousty v jižních Čechách, </a:t>
            </a:r>
          </a:p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Zatopené důlní jámy v Severních Čechách</a:t>
            </a:r>
          </a:p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Období duben 2022  - duben 2024 + udržitelnost</a:t>
            </a:r>
          </a:p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Cílem je hledání vhodného konstrukčního řešení ostrovů pro hnízdění různých skupin vodních ptákům jejichž populace signifikantně slábnou a jednou z příčin je úbytek prostoru pro hnízdění </a:t>
            </a:r>
          </a:p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Celkem bude vybudováno přibližně 20 ostrovů o celkové ploše 600 m</a:t>
            </a:r>
            <a:r>
              <a:rPr lang="cs-CZ" baseline="30000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endParaRPr lang="cs-CZ" dirty="0"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effectLst/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Segoe UI ,sans-serif"/>
              <a:cs typeface="Calibri" panose="020F0502020204030204" pitchFamily="34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1FD5FF-2D37-E305-CC7F-B982664F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594862"/>
            <a:ext cx="2627784" cy="1036099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8F0E648B-63E5-1992-DE63-7420A5B4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32" y="692696"/>
            <a:ext cx="8485936" cy="1143000"/>
          </a:xfrm>
        </p:spPr>
        <p:txBody>
          <a:bodyPr>
            <a:noAutofit/>
          </a:bodyPr>
          <a:lstStyle/>
          <a:p>
            <a:r>
              <a:rPr lang="cs-CZ" sz="2400" dirty="0"/>
              <a:t>"Realizace plovoucích zelených ostrovů pro zlepšení hnízdních podmínek pro vodní ptáky a posílení biodiverzity rybničních ekosystémů„ (ČZU, VRV)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10CB0E-B5B9-D7D2-5E94-1EC030CC92B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229" y="5510472"/>
            <a:ext cx="1462513" cy="942864"/>
          </a:xfrm>
          <a:prstGeom prst="rect">
            <a:avLst/>
          </a:prstGeom>
        </p:spPr>
      </p:pic>
      <p:pic>
        <p:nvPicPr>
          <p:cNvPr id="7" name="Picture 3" descr="CZU_CZ_zelena_zluta_900x600x300dpi">
            <a:extLst>
              <a:ext uri="{FF2B5EF4-FFF2-40B4-BE49-F238E27FC236}">
                <a16:creationId xmlns:a16="http://schemas.microsoft.com/office/drawing/2014/main" id="{08A0E071-DA13-F0D4-7876-E9FC92C7B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3" y="5414211"/>
            <a:ext cx="1713689" cy="114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678428-F593-3C27-4D39-090F5367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867" y="5469387"/>
            <a:ext cx="1534769" cy="10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328469-6EB4-45BF-4501-2B7653083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152" y="5516187"/>
            <a:ext cx="1664126" cy="8160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7FF0F2D-9F63-4292-3DA5-941143C7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259" y="5469387"/>
            <a:ext cx="1854842" cy="10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821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32" y="1986528"/>
            <a:ext cx="4810724" cy="223224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Různé typy použitého substrátu, kombinace vyvýšené a nízké části, typy rostlin, tvary ostrovů a výška nad hladinou</a:t>
            </a:r>
          </a:p>
          <a:p>
            <a:r>
              <a:rPr lang="cs-CZ" dirty="0">
                <a:latin typeface="Segoe UI ,sans-serif"/>
                <a:cs typeface="Calibri" panose="020F0502020204030204" pitchFamily="34" charset="0"/>
              </a:rPr>
              <a:t>Provozování ostrovů v rybničních soustavách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F0E648B-63E5-1992-DE63-7420A5B4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32" y="692696"/>
            <a:ext cx="8485936" cy="1143000"/>
          </a:xfrm>
        </p:spPr>
        <p:txBody>
          <a:bodyPr>
            <a:noAutofit/>
          </a:bodyPr>
          <a:lstStyle/>
          <a:p>
            <a:r>
              <a:rPr lang="cs-CZ" sz="2400" dirty="0"/>
              <a:t>"Realizace plovoucích zelených ostrovů pro zlepšení hnízdních podmínek pro vodní ptáky a posílení biodiverzity rybničních ekosystémů„ (ČZU, VRV)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B4AA0DF-8836-A887-2B5F-1D75276671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59153" y="2213388"/>
            <a:ext cx="4676703" cy="35075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1954895-B5B4-6E7E-A745-F139563A2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4230216"/>
            <a:ext cx="4088423" cy="24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77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ADEA032-8453-E2A8-16E3-153F63E25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06664"/>
            <a:ext cx="8388424" cy="519679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343" y="4443224"/>
            <a:ext cx="4968552" cy="1938104"/>
          </a:xfrm>
          <a:gradFill flip="none" rotWithShape="1">
            <a:gsLst>
              <a:gs pos="0">
                <a:srgbClr val="33CCCC">
                  <a:alpha val="50000"/>
                </a:srgbClr>
              </a:gs>
              <a:gs pos="38000">
                <a:srgbClr val="33CCCC">
                  <a:alpha val="50000"/>
                </a:srgbClr>
              </a:gs>
              <a:gs pos="83000">
                <a:srgbClr val="33CCCC">
                  <a:alpha val="50000"/>
                </a:srgbClr>
              </a:gs>
              <a:gs pos="100000">
                <a:schemeClr val="bg2">
                  <a:alpha val="50000"/>
                </a:schemeClr>
              </a:gs>
            </a:gsLst>
            <a:lin ang="5400000" scaled="1"/>
            <a:tileRect/>
          </a:gradFill>
        </p:spPr>
        <p:txBody>
          <a:bodyPr>
            <a:normAutofit fontScale="77500" lnSpcReduction="20000"/>
          </a:bodyPr>
          <a:lstStyle/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Krajský úřad Ústeckého kraje</a:t>
            </a: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Správa NP České Švýcarsko</a:t>
            </a: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Město Děčín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Cílem je podpora hnízdění vodních ptáků v NPR a lokalitách Natura 2000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F0E648B-63E5-1992-DE63-7420A5B4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76672"/>
            <a:ext cx="8485936" cy="648072"/>
          </a:xfrm>
        </p:spPr>
        <p:txBody>
          <a:bodyPr>
            <a:noAutofit/>
          </a:bodyPr>
          <a:lstStyle/>
          <a:p>
            <a:r>
              <a:rPr lang="cs-CZ" sz="2400" dirty="0"/>
              <a:t>Aplikace ostrovů – severní Čechy</a:t>
            </a:r>
          </a:p>
        </p:txBody>
      </p:sp>
      <p:sp>
        <p:nvSpPr>
          <p:cNvPr id="10" name="Hvězda: šesticípá 9">
            <a:extLst>
              <a:ext uri="{FF2B5EF4-FFF2-40B4-BE49-F238E27FC236}">
                <a16:creationId xmlns:a16="http://schemas.microsoft.com/office/drawing/2014/main" id="{FA401F78-EB10-4463-5B39-0F0FBBC73644}"/>
              </a:ext>
            </a:extLst>
          </p:cNvPr>
          <p:cNvSpPr/>
          <p:nvPr/>
        </p:nvSpPr>
        <p:spPr>
          <a:xfrm>
            <a:off x="1331640" y="6199098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Hvězda: šesticípá 10">
            <a:extLst>
              <a:ext uri="{FF2B5EF4-FFF2-40B4-BE49-F238E27FC236}">
                <a16:creationId xmlns:a16="http://schemas.microsoft.com/office/drawing/2014/main" id="{D26DE9B8-146E-DF0A-FECC-A5B630B94000}"/>
              </a:ext>
            </a:extLst>
          </p:cNvPr>
          <p:cNvSpPr/>
          <p:nvPr/>
        </p:nvSpPr>
        <p:spPr>
          <a:xfrm>
            <a:off x="8393347" y="1700808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šesticípá 11">
            <a:extLst>
              <a:ext uri="{FF2B5EF4-FFF2-40B4-BE49-F238E27FC236}">
                <a16:creationId xmlns:a16="http://schemas.microsoft.com/office/drawing/2014/main" id="{8EAD1E59-3216-839C-5B37-9DF4CBFD4744}"/>
              </a:ext>
            </a:extLst>
          </p:cNvPr>
          <p:cNvSpPr/>
          <p:nvPr/>
        </p:nvSpPr>
        <p:spPr>
          <a:xfrm>
            <a:off x="6516216" y="2708920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Hvězda: šesticípá 12">
            <a:extLst>
              <a:ext uri="{FF2B5EF4-FFF2-40B4-BE49-F238E27FC236}">
                <a16:creationId xmlns:a16="http://schemas.microsoft.com/office/drawing/2014/main" id="{501A6C84-1D59-71F4-B54C-A36705C1BCD9}"/>
              </a:ext>
            </a:extLst>
          </p:cNvPr>
          <p:cNvSpPr/>
          <p:nvPr/>
        </p:nvSpPr>
        <p:spPr>
          <a:xfrm>
            <a:off x="6269619" y="2924944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529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F0E648B-63E5-1992-DE63-7420A5B4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6652"/>
            <a:ext cx="7632849" cy="648072"/>
          </a:xfrm>
        </p:spPr>
        <p:txBody>
          <a:bodyPr>
            <a:noAutofit/>
          </a:bodyPr>
          <a:lstStyle/>
          <a:p>
            <a:r>
              <a:rPr lang="cs-CZ" sz="2400" dirty="0"/>
              <a:t>Aplikace ostrovů  – severní Čechy, </a:t>
            </a:r>
            <a:br>
              <a:rPr lang="cs-CZ" sz="2400" dirty="0"/>
            </a:br>
            <a:r>
              <a:rPr lang="cs-CZ" sz="2400" dirty="0"/>
              <a:t>NPR, natura 2000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12E3FA1-19C7-C8EC-4D17-C8504A5C19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47" y="1268760"/>
            <a:ext cx="5120568" cy="288032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E19E33-EEFB-E456-04D0-1B3CF7A16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1805" y="944724"/>
            <a:ext cx="3132348" cy="356439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1DADDFC-A2AF-A6E9-BC04-B16E6EB06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471248"/>
            <a:ext cx="4572000" cy="305409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2EB1F307-2656-673E-0073-A316397829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83" y="4365104"/>
            <a:ext cx="3942184" cy="1872208"/>
          </a:xfrm>
          <a:prstGeom prst="rect">
            <a:avLst/>
          </a:prstGeom>
        </p:spPr>
      </p:pic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3FC9494D-104C-2EBA-83BB-AC43DD436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160" y="2573288"/>
            <a:ext cx="2730873" cy="576064"/>
          </a:xfrm>
          <a:gradFill flip="none" rotWithShape="1">
            <a:gsLst>
              <a:gs pos="0">
                <a:srgbClr val="33CCCC">
                  <a:alpha val="50000"/>
                </a:srgbClr>
              </a:gs>
              <a:gs pos="38000">
                <a:srgbClr val="33CCCC">
                  <a:alpha val="50000"/>
                </a:srgbClr>
              </a:gs>
              <a:gs pos="83000">
                <a:srgbClr val="33CCCC">
                  <a:alpha val="50000"/>
                </a:srgbClr>
              </a:gs>
              <a:gs pos="100000">
                <a:schemeClr val="bg2">
                  <a:alpha val="5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Světlík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819CC8CA-60D2-534C-EF0F-3724FBC294FB}"/>
              </a:ext>
            </a:extLst>
          </p:cNvPr>
          <p:cNvSpPr txBox="1">
            <a:spLocks/>
          </p:cNvSpPr>
          <p:nvPr/>
        </p:nvSpPr>
        <p:spPr>
          <a:xfrm>
            <a:off x="411952" y="1878752"/>
            <a:ext cx="2730873" cy="576064"/>
          </a:xfrm>
          <a:prstGeom prst="rect">
            <a:avLst/>
          </a:prstGeom>
          <a:gradFill flip="none" rotWithShape="1">
            <a:gsLst>
              <a:gs pos="0">
                <a:srgbClr val="33CCCC">
                  <a:alpha val="50000"/>
                </a:srgbClr>
              </a:gs>
              <a:gs pos="38000">
                <a:srgbClr val="33CCCC">
                  <a:alpha val="50000"/>
                </a:srgbClr>
              </a:gs>
              <a:gs pos="83000">
                <a:srgbClr val="33CCCC">
                  <a:alpha val="50000"/>
                </a:srgbClr>
              </a:gs>
              <a:gs pos="100000">
                <a:schemeClr val="bg2">
                  <a:alpha val="50000"/>
                </a:schemeClr>
              </a:gs>
            </a:gsLst>
            <a:lin ang="5400000" scaled="1"/>
            <a:tileRect/>
          </a:gra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tx1"/>
              </a:buClr>
              <a:buSzPct val="10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Pražská pole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Zástupný obsah 2">
            <a:extLst>
              <a:ext uri="{FF2B5EF4-FFF2-40B4-BE49-F238E27FC236}">
                <a16:creationId xmlns:a16="http://schemas.microsoft.com/office/drawing/2014/main" id="{1551B3EE-5635-9033-EC68-C9E6DF7D6F06}"/>
              </a:ext>
            </a:extLst>
          </p:cNvPr>
          <p:cNvSpPr txBox="1">
            <a:spLocks/>
          </p:cNvSpPr>
          <p:nvPr/>
        </p:nvSpPr>
        <p:spPr>
          <a:xfrm>
            <a:off x="4916499" y="5785612"/>
            <a:ext cx="2730873" cy="576064"/>
          </a:xfrm>
          <a:prstGeom prst="rect">
            <a:avLst/>
          </a:prstGeom>
          <a:gradFill flip="none" rotWithShape="1">
            <a:gsLst>
              <a:gs pos="0">
                <a:srgbClr val="33CCCC">
                  <a:alpha val="50000"/>
                </a:srgbClr>
              </a:gs>
              <a:gs pos="38000">
                <a:srgbClr val="33CCCC">
                  <a:alpha val="50000"/>
                </a:srgbClr>
              </a:gs>
              <a:gs pos="83000">
                <a:srgbClr val="33CCCC">
                  <a:alpha val="50000"/>
                </a:srgbClr>
              </a:gs>
              <a:gs pos="100000">
                <a:schemeClr val="bg2">
                  <a:alpha val="50000"/>
                </a:schemeClr>
              </a:gs>
            </a:gsLst>
            <a:lin ang="5400000" scaled="1"/>
            <a:tileRect/>
          </a:gra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tx1"/>
              </a:buClr>
              <a:buSzPct val="10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Oleška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Zástupný obsah 2">
            <a:extLst>
              <a:ext uri="{FF2B5EF4-FFF2-40B4-BE49-F238E27FC236}">
                <a16:creationId xmlns:a16="http://schemas.microsoft.com/office/drawing/2014/main" id="{86FC86C0-0329-2801-33C6-B1103F5211E3}"/>
              </a:ext>
            </a:extLst>
          </p:cNvPr>
          <p:cNvSpPr txBox="1">
            <a:spLocks/>
          </p:cNvSpPr>
          <p:nvPr/>
        </p:nvSpPr>
        <p:spPr>
          <a:xfrm>
            <a:off x="509983" y="5661248"/>
            <a:ext cx="2730873" cy="576064"/>
          </a:xfrm>
          <a:prstGeom prst="rect">
            <a:avLst/>
          </a:prstGeom>
          <a:gradFill flip="none" rotWithShape="1">
            <a:gsLst>
              <a:gs pos="0">
                <a:srgbClr val="33CCCC">
                  <a:alpha val="50000"/>
                </a:srgbClr>
              </a:gs>
              <a:gs pos="38000">
                <a:srgbClr val="33CCCC">
                  <a:alpha val="50000"/>
                </a:srgbClr>
              </a:gs>
              <a:gs pos="83000">
                <a:srgbClr val="33CCCC">
                  <a:alpha val="50000"/>
                </a:srgbClr>
              </a:gs>
              <a:gs pos="100000">
                <a:schemeClr val="bg2">
                  <a:alpha val="50000"/>
                </a:schemeClr>
              </a:gs>
            </a:gsLst>
            <a:lin ang="5400000" scaled="1"/>
            <a:tileRect/>
          </a:gra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tx1"/>
              </a:buClr>
              <a:buSzPct val="10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Děčín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egoe UI ,sans-serif"/>
              <a:cs typeface="Calibri" panose="020F0502020204030204" pitchFamily="34" charset="0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8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2BF3703-2974-EA6E-BE84-18DA99FD8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786" y="4731527"/>
            <a:ext cx="5314780" cy="196783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CD9F9-8B6E-4144-A748-C85AB5B4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08" y="1842079"/>
            <a:ext cx="8485936" cy="2883066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Jižní Morava</a:t>
            </a:r>
          </a:p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Období duben 2022 - duben 2024 + udržitelnost</a:t>
            </a:r>
          </a:p>
          <a:p>
            <a:r>
              <a:rPr lang="cs-CZ" dirty="0">
                <a:latin typeface="Segoe UI ,sans-serif"/>
                <a:ea typeface="Calibri" panose="020F0502020204030204" pitchFamily="34" charset="0"/>
                <a:cs typeface="Calibri" panose="020F0502020204030204" pitchFamily="34" charset="0"/>
              </a:rPr>
              <a:t>Cílem je najít konstrukční řešení ozeleněných plovoucích ostrovů k doplnění betonových plovoucích ostrovů určených pro hnízdění rybáků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1FD5FF-2D37-E305-CC7F-B982664F4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528010"/>
            <a:ext cx="2740260" cy="1080446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8F0E648B-63E5-1992-DE63-7420A5B4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32" y="692696"/>
            <a:ext cx="8485936" cy="1143000"/>
          </a:xfrm>
        </p:spPr>
        <p:txBody>
          <a:bodyPr>
            <a:noAutofit/>
          </a:bodyPr>
          <a:lstStyle/>
          <a:p>
            <a:r>
              <a:rPr lang="cs-CZ" sz="2400" dirty="0"/>
              <a:t>„Plovoucí ostrovy - podpora biodiverzity a kvality vod“, (Česká společnost ornitologická, Jihomoravská pobočka, </a:t>
            </a:r>
            <a:br>
              <a:rPr lang="cs-CZ" sz="2400" dirty="0"/>
            </a:br>
            <a:r>
              <a:rPr lang="cs-CZ" sz="2400" cap="none" dirty="0"/>
              <a:t>subdodavatel konstrukcí</a:t>
            </a:r>
            <a:r>
              <a:rPr lang="cs-CZ" sz="2400" dirty="0"/>
              <a:t> VRV a.s.)</a:t>
            </a:r>
          </a:p>
        </p:txBody>
      </p:sp>
    </p:spTree>
    <p:extLst>
      <p:ext uri="{BB962C8B-B14F-4D97-AF65-F5344CB8AC3E}">
        <p14:creationId xmlns:p14="http://schemas.microsoft.com/office/powerpoint/2010/main" val="179863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69912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/>
              <a:t>vliv managementu nádrže na stav a vývoj ekosystému nádrže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680520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cs-CZ" sz="2800" dirty="0"/>
              <a:t>Vodní </a:t>
            </a:r>
            <a:r>
              <a:rPr lang="cs-CZ" sz="2800" dirty="0" err="1"/>
              <a:t>makrovegetace</a:t>
            </a:r>
            <a:r>
              <a:rPr lang="cs-CZ" sz="2800" dirty="0"/>
              <a:t> poskytuje vhodné prostředí pro široké spektrum druhů od mikroskopických organismů, přes bezobratlé až po ryby a vodní ptáky,  významně ovlivňuje retenci živin, množství kyslíku ve vodě atd.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607" y="3624633"/>
            <a:ext cx="4352881" cy="290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624633"/>
            <a:ext cx="4352880" cy="290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789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4E4EE-5365-42C8-A176-81538744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4320480" cy="622422"/>
          </a:xfrm>
        </p:spPr>
        <p:txBody>
          <a:bodyPr>
            <a:normAutofit/>
          </a:bodyPr>
          <a:lstStyle/>
          <a:p>
            <a:r>
              <a:rPr lang="cs-CZ" sz="2800" dirty="0"/>
              <a:t>DĚKUJI ZA POZORNOST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E27063C-ED73-415F-88A4-4D1BAAE15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94637"/>
            <a:ext cx="6188946" cy="41342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DA4F82-D935-4CC0-B531-EDBDC2318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961209"/>
            <a:ext cx="4562517" cy="25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0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69912" cy="83844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/>
              <a:t>vliv managementu nádrže na stav a vývoj ekosystému nádrže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700808"/>
            <a:ext cx="8712968" cy="4680520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cs-CZ" sz="2800" dirty="0"/>
              <a:t>V našich nádržích je díky erozi, vysychání a vymrzání litorální zóna poměrně pustým místem</a:t>
            </a: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780928"/>
            <a:ext cx="8136904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171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131CCE53-8CBF-C1AD-8EE3-1FD82287B4AD}"/>
              </a:ext>
            </a:extLst>
          </p:cNvPr>
          <p:cNvSpPr/>
          <p:nvPr/>
        </p:nvSpPr>
        <p:spPr>
          <a:xfrm>
            <a:off x="7524328" y="0"/>
            <a:ext cx="1619672" cy="6857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4970" y="1413111"/>
            <a:ext cx="7056784" cy="838446"/>
          </a:xfrm>
        </p:spPr>
        <p:txBody>
          <a:bodyPr>
            <a:noAutofit/>
          </a:bodyPr>
          <a:lstStyle/>
          <a:p>
            <a:pPr algn="ctr"/>
            <a:r>
              <a:rPr lang="cs-CZ" sz="2400" dirty="0"/>
              <a:t>Plovoucí zelené ostrovy, perspektivní alternativa pro zlepšení ekologického potenciálu a podporu rozvoje litorálních společenstev na vodních nádržích, projekt TH02030633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36912"/>
            <a:ext cx="7056784" cy="4032448"/>
          </a:xfrm>
        </p:spPr>
        <p:txBody>
          <a:bodyPr>
            <a:noAutofit/>
          </a:bodyPr>
          <a:lstStyle/>
          <a:p>
            <a:pPr marL="514350" indent="-514350">
              <a:buClr>
                <a:schemeClr val="tx1"/>
              </a:buClr>
              <a:buSzPct val="100000"/>
              <a:buAutoNum type="arabicParenR"/>
            </a:pPr>
            <a:r>
              <a:rPr lang="cs-CZ" sz="2400" dirty="0"/>
              <a:t>Testování několik konstrukčních řešení ostrovů, částečně již komerčně vyráběných (</a:t>
            </a:r>
            <a:r>
              <a:rPr lang="cs-CZ" sz="2400" dirty="0" err="1"/>
              <a:t>Biomatriix</a:t>
            </a:r>
            <a:r>
              <a:rPr lang="cs-CZ" sz="2400" dirty="0"/>
              <a:t>), částečně vlastní konstrukce</a:t>
            </a:r>
          </a:p>
          <a:p>
            <a:pPr marL="514350" indent="-514350">
              <a:buClr>
                <a:schemeClr val="tx1"/>
              </a:buClr>
              <a:buSzPct val="100000"/>
              <a:buAutoNum type="arabicParenR"/>
            </a:pPr>
            <a:r>
              <a:rPr lang="cs-CZ" sz="2400" dirty="0"/>
              <a:t>Testování odolnosti proti povětrnostním vlivům</a:t>
            </a:r>
          </a:p>
          <a:p>
            <a:pPr marL="514350" indent="-514350">
              <a:buClr>
                <a:schemeClr val="tx1"/>
              </a:buClr>
              <a:buSzPct val="100000"/>
              <a:buAutoNum type="arabicParenR"/>
            </a:pPr>
            <a:r>
              <a:rPr lang="cs-CZ" sz="2400" dirty="0"/>
              <a:t>Vývoj „</a:t>
            </a:r>
            <a:r>
              <a:rPr lang="cs-CZ" sz="2400" dirty="0" err="1"/>
              <a:t>users</a:t>
            </a:r>
            <a:r>
              <a:rPr lang="cs-CZ" sz="2400" dirty="0"/>
              <a:t> – </a:t>
            </a:r>
            <a:r>
              <a:rPr lang="cs-CZ" sz="2400" dirty="0" err="1"/>
              <a:t>friendly</a:t>
            </a:r>
            <a:r>
              <a:rPr lang="cs-CZ" sz="2400" dirty="0"/>
              <a:t>“ konstrukce</a:t>
            </a:r>
          </a:p>
          <a:p>
            <a:pPr marL="514350" indent="-514350">
              <a:buClr>
                <a:schemeClr val="tx1"/>
              </a:buClr>
              <a:buSzPct val="100000"/>
              <a:buAutoNum type="arabicParenR"/>
            </a:pPr>
            <a:r>
              <a:rPr lang="cs-CZ" sz="2400" dirty="0"/>
              <a:t>Ověření vlivu na jednotlivé složky ekosystému nádrže pomocí vědeckých metod </a:t>
            </a: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cs-CZ" sz="2400" dirty="0"/>
          </a:p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cs-CZ" sz="2400" dirty="0"/>
              <a:t>Doba trvání projektu 2017 – 2020</a:t>
            </a:r>
          </a:p>
          <a:p>
            <a:pPr>
              <a:buClr>
                <a:schemeClr val="tx1"/>
              </a:buClr>
              <a:buSzPct val="100000"/>
              <a:buFontTx/>
              <a:buChar char="-"/>
            </a:pPr>
            <a:endParaRPr lang="cs-CZ" sz="2400" dirty="0"/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cs-CZ" sz="2400" dirty="0"/>
          </a:p>
          <a:p>
            <a:pPr>
              <a:buClr>
                <a:schemeClr val="tx1"/>
              </a:buClr>
              <a:buSzPct val="100000"/>
            </a:pP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66D0E4-2A64-E6A8-46A8-C1C2AE04E51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603" y="1966739"/>
            <a:ext cx="1183639" cy="6492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D4179FE-8779-EA88-E0C7-B7409734E0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127" y="511276"/>
            <a:ext cx="901835" cy="901835"/>
          </a:xfrm>
          <a:prstGeom prst="rect">
            <a:avLst/>
          </a:prstGeom>
        </p:spPr>
      </p:pic>
      <p:pic>
        <p:nvPicPr>
          <p:cNvPr id="6" name="Picture 2" descr="logoBC">
            <a:extLst>
              <a:ext uri="{FF2B5EF4-FFF2-40B4-BE49-F238E27FC236}">
                <a16:creationId xmlns:a16="http://schemas.microsoft.com/office/drawing/2014/main" id="{78923270-230E-119B-9FE4-60D2A609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881" y="2854990"/>
            <a:ext cx="841081" cy="96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4" descr="logo_PVL.jpg">
            <a:extLst>
              <a:ext uri="{FF2B5EF4-FFF2-40B4-BE49-F238E27FC236}">
                <a16:creationId xmlns:a16="http://schemas.microsoft.com/office/drawing/2014/main" id="{A4CB22FD-A2EC-16D2-84CE-7D484328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543" y="3954166"/>
            <a:ext cx="1238931" cy="62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8B3D436-E0D7-7E64-F0A7-FDD94EC6F4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4972" y="4869160"/>
            <a:ext cx="863452" cy="8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3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912" y="1196752"/>
            <a:ext cx="8661568" cy="447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F2B3814F-F924-4D99-8D45-B5844DB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5616624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cs-CZ" sz="2800" dirty="0"/>
              <a:t>Hlavní přínosy plovoucích ostrovů pro ekosystém nádrže</a:t>
            </a:r>
          </a:p>
          <a:p>
            <a:pPr marL="589788" lvl="1" indent="-342900">
              <a:buFontTx/>
              <a:buChar char="-"/>
            </a:pPr>
            <a:r>
              <a:rPr lang="cs-CZ" sz="2500" dirty="0">
                <a:solidFill>
                  <a:srgbClr val="FFFFFF"/>
                </a:solidFill>
              </a:rPr>
              <a:t>Biotop pro mokřadní a vodní rostliny, které většinou v umělé nádrži zcela chybí</a:t>
            </a:r>
          </a:p>
          <a:p>
            <a:pPr marL="589788" lvl="1" indent="-342900">
              <a:buFontTx/>
              <a:buChar char="-"/>
            </a:pPr>
            <a:r>
              <a:rPr lang="cs-CZ" sz="2400" dirty="0"/>
              <a:t>Biotop pro na ně navázané organismy – od mikroorganismy, přes bentos až po ryby a ptáky</a:t>
            </a:r>
          </a:p>
          <a:p>
            <a:pPr marL="589788" lvl="1" indent="-342900">
              <a:buFontTx/>
              <a:buChar char="-"/>
            </a:pPr>
            <a:r>
              <a:rPr lang="cs-CZ" sz="2400" dirty="0"/>
              <a:t>Trdliště pro ryby a úkryty pro plůdek ryb i dravé druhy</a:t>
            </a:r>
          </a:p>
          <a:p>
            <a:pPr marL="589788" lvl="1" indent="-342900">
              <a:buFontTx/>
              <a:buChar char="-"/>
            </a:pPr>
            <a:r>
              <a:rPr lang="cs-CZ" sz="2400" dirty="0"/>
              <a:t>Možnost úkrytu pro ryby před predátory</a:t>
            </a:r>
          </a:p>
          <a:p>
            <a:pPr marL="589788" lvl="1" indent="-342900">
              <a:buFontTx/>
              <a:buChar char="-"/>
            </a:pPr>
            <a:r>
              <a:rPr lang="cs-CZ" sz="2400" dirty="0"/>
              <a:t>Hnízdiště pro ptáky – možnost vyvinout lehčí a levnější ostrov pro hnízdění racků </a:t>
            </a:r>
          </a:p>
          <a:p>
            <a:pPr marL="589788" lvl="1" indent="-342900">
              <a:buFontTx/>
              <a:buChar char="-"/>
            </a:pPr>
            <a:r>
              <a:rPr lang="cs-CZ" sz="2400" dirty="0"/>
              <a:t>Retence živin</a:t>
            </a:r>
          </a:p>
          <a:p>
            <a:pPr marL="589788" lvl="1" indent="-342900">
              <a:buFontTx/>
              <a:buChar char="-"/>
            </a:pPr>
            <a:r>
              <a:rPr lang="cs-CZ" sz="2400" dirty="0"/>
              <a:t>Tlumení vlnobití – ochrana proti erozi břehů</a:t>
            </a:r>
          </a:p>
          <a:p>
            <a:pPr marL="589788" lvl="1" indent="-342900">
              <a:buFontTx/>
              <a:buChar char="-"/>
            </a:pPr>
            <a:r>
              <a:rPr lang="cs-CZ" sz="2400" dirty="0"/>
              <a:t>Okrasná funkce</a:t>
            </a:r>
          </a:p>
          <a:p>
            <a:pPr marL="589788" lvl="1" indent="-342900">
              <a:buFontTx/>
              <a:buChar char="-"/>
            </a:pPr>
            <a:endParaRPr lang="cs-CZ" sz="2400" dirty="0"/>
          </a:p>
          <a:p>
            <a:pPr marL="246888" lvl="1" indent="0">
              <a:buNone/>
            </a:pPr>
            <a:endParaRPr lang="cs-CZ" sz="2400" dirty="0"/>
          </a:p>
          <a:p>
            <a:pPr marL="246888" lvl="1" indent="0">
              <a:buNone/>
            </a:pPr>
            <a:endParaRPr lang="cs-CZ" sz="2500" dirty="0">
              <a:solidFill>
                <a:srgbClr val="FFFFFF"/>
              </a:solidFill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997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69912" cy="50405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Doporučená konstrukční řešení</a:t>
            </a:r>
            <a:endParaRPr lang="en-GB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5B4515-D5BA-4DEE-8B3E-075B808A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1052736"/>
            <a:ext cx="8163134" cy="52565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1) Biomatrix – Scotland</a:t>
            </a:r>
          </a:p>
          <a:p>
            <a:pPr lvl="1"/>
            <a:r>
              <a:rPr lang="cs-CZ" dirty="0"/>
              <a:t>velice odolná (vlnobití, led) a promyšlená konstrukce – snadná obsluha a sázení rostlin</a:t>
            </a:r>
          </a:p>
          <a:p>
            <a:pPr lvl="1"/>
            <a:r>
              <a:rPr lang="cs-CZ" dirty="0"/>
              <a:t>uživatelsky příjemná, možnost tvorby souostroví</a:t>
            </a:r>
          </a:p>
          <a:p>
            <a:pPr lvl="1"/>
            <a:r>
              <a:rPr lang="cs-CZ" dirty="0"/>
              <a:t>nevýhodou je vysoká cena a složitá recyklace</a:t>
            </a:r>
          </a:p>
          <a:p>
            <a:r>
              <a:rPr lang="cs-CZ" dirty="0"/>
              <a:t>2) Gabionová konstrukce</a:t>
            </a:r>
          </a:p>
          <a:p>
            <a:pPr lvl="1"/>
            <a:r>
              <a:rPr lang="cs-CZ" dirty="0"/>
              <a:t>dostatečně odolná v našich podmínkách </a:t>
            </a:r>
          </a:p>
          <a:p>
            <a:pPr lvl="1"/>
            <a:r>
              <a:rPr lang="cs-CZ" dirty="0"/>
              <a:t>možnost tvorby souostroví</a:t>
            </a:r>
          </a:p>
          <a:p>
            <a:pPr lvl="1"/>
            <a:r>
              <a:rPr lang="cs-CZ" dirty="0"/>
              <a:t>nízká cena</a:t>
            </a:r>
          </a:p>
          <a:p>
            <a:pPr lvl="1"/>
            <a:r>
              <a:rPr lang="cs-CZ" dirty="0"/>
              <a:t>snadnější recyklace </a:t>
            </a:r>
          </a:p>
          <a:p>
            <a:r>
              <a:rPr lang="cs-CZ" dirty="0"/>
              <a:t>3) Síťová konstrukce</a:t>
            </a:r>
          </a:p>
          <a:p>
            <a:pPr lvl="1"/>
            <a:r>
              <a:rPr lang="cs-CZ" dirty="0"/>
              <a:t>dostatečně odolná v našich podmínkách</a:t>
            </a:r>
          </a:p>
          <a:p>
            <a:pPr lvl="1"/>
            <a:r>
              <a:rPr lang="cs-CZ" dirty="0"/>
              <a:t>uživatelsky příjemnější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370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9BC76-F055-4AB4-A314-5B5D18BC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0" y="214290"/>
            <a:ext cx="7621840" cy="694430"/>
          </a:xfrm>
        </p:spPr>
        <p:txBody>
          <a:bodyPr>
            <a:normAutofit/>
          </a:bodyPr>
          <a:lstStyle/>
          <a:p>
            <a:r>
              <a:rPr lang="cs-CZ" sz="2800" dirty="0"/>
              <a:t>Ostrov Biomatrix detail konstrukce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6CC4AE0-D22E-4D66-BF2F-847FAB3751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96752"/>
            <a:ext cx="5364088" cy="3014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7C92FE-BD3C-403E-A9FF-98EEBDA58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3140968"/>
            <a:ext cx="5108950" cy="341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688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crs">
      <a:dk1>
        <a:srgbClr val="FFFFCC"/>
      </a:dk1>
      <a:lt1>
        <a:srgbClr val="009999"/>
      </a:lt1>
      <a:dk2>
        <a:srgbClr val="008080"/>
      </a:dk2>
      <a:lt2>
        <a:srgbClr val="008080"/>
      </a:lt2>
      <a:accent1>
        <a:srgbClr val="0076B2"/>
      </a:accent1>
      <a:accent2>
        <a:srgbClr val="0CAEFF"/>
      </a:accent2>
      <a:accent3>
        <a:srgbClr val="A3E0FF"/>
      </a:accent3>
      <a:accent4>
        <a:srgbClr val="E0F4FF"/>
      </a:accent4>
      <a:accent5>
        <a:srgbClr val="FFFFCC"/>
      </a:accent5>
      <a:accent6>
        <a:srgbClr val="FFFF99"/>
      </a:accent6>
      <a:hlink>
        <a:srgbClr val="004C4C"/>
      </a:hlink>
      <a:folHlink>
        <a:srgbClr val="004C4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1896</TotalTime>
  <Words>791</Words>
  <Application>Microsoft Office PowerPoint</Application>
  <PresentationFormat>Předvádění na obrazovce (4:3)</PresentationFormat>
  <Paragraphs>130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Segoe UI ,sans-serif</vt:lpstr>
      <vt:lpstr>Wingdings</vt:lpstr>
      <vt:lpstr>Wingdings 2</vt:lpstr>
      <vt:lpstr>Bohatý</vt:lpstr>
      <vt:lpstr>Plovoucí zelené ostrovy, perspektivní alternativa pro zlepšení ekologického potenciálu a podporu rozvoje litorálních společenstev na vodních nádržích</vt:lpstr>
      <vt:lpstr>vliv managementu nádrže na stav a vývoj ekosystému nádrže</vt:lpstr>
      <vt:lpstr>vliv managementu nádrže na stav a vývoj ekosystému nádrže</vt:lpstr>
      <vt:lpstr>vliv managementu nádrže na stav a vývoj ekosystému nádrže</vt:lpstr>
      <vt:lpstr>Plovoucí zelené ostrovy, perspektivní alternativa pro zlepšení ekologického potenciálu a podporu rozvoje litorálních společenstev na vodních nádržích, projekt TH02030633</vt:lpstr>
      <vt:lpstr>Prezentace aplikace PowerPoint</vt:lpstr>
      <vt:lpstr>Prezentace aplikace PowerPoint</vt:lpstr>
      <vt:lpstr>Doporučená konstrukční řešení</vt:lpstr>
      <vt:lpstr>Ostrov Biomatrix detail konstrukce</vt:lpstr>
      <vt:lpstr>Ostrov Biomatrix po 3 létech</vt:lpstr>
      <vt:lpstr>Gabionový Ostrov - detail konstrukce</vt:lpstr>
      <vt:lpstr>Gabionový Ostrov – PONOŘENÁ VERZE</vt:lpstr>
      <vt:lpstr>Gabionový Ostrov po jedné sezóně</vt:lpstr>
      <vt:lpstr>SÍŤOVÝ Ostrov - detail konstrukce</vt:lpstr>
      <vt:lpstr>ROSTLINY PRO PLOVOUCÍ OSTROVY</vt:lpstr>
      <vt:lpstr>ROSTLINY PRO PLOVOUCÍ OSTROVY</vt:lpstr>
      <vt:lpstr>Prezentace aplikace PowerPoint</vt:lpstr>
      <vt:lpstr>Prezentace aplikace PowerPoint</vt:lpstr>
      <vt:lpstr>Efekty ostrovů na biotu</vt:lpstr>
      <vt:lpstr>Efekty ostrovů na biotu</vt:lpstr>
      <vt:lpstr>Efekty ostrovů na biotu</vt:lpstr>
      <vt:lpstr>Efekty ostrovů na biotu</vt:lpstr>
      <vt:lpstr>Efekty ostrovů na biotu</vt:lpstr>
      <vt:lpstr>POKRAČOVÁNÍ</vt:lpstr>
      <vt:lpstr>"Realizace plovoucích zelených ostrovů pro zlepšení hnízdních podmínek pro vodní ptáky a posílení biodiverzity rybničních ekosystémů„ (ČZU, VRV)</vt:lpstr>
      <vt:lpstr>"Realizace plovoucích zelených ostrovů pro zlepšení hnízdních podmínek pro vodní ptáky a posílení biodiverzity rybničních ekosystémů„ (ČZU, VRV)</vt:lpstr>
      <vt:lpstr>Aplikace ostrovů – severní Čechy</vt:lpstr>
      <vt:lpstr>Aplikace ostrovů  – severní Čechy,  NPR, natura 2000</vt:lpstr>
      <vt:lpstr>„Plovoucí ostrovy - podpora biodiverzity a kvality vod“, (Česká společnost ornitologická, Jihomoravská pobočka,  subdodavatel konstrukcí VRV a.s.)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Morphological modifications of rivers - negative effects on fish populations, mitigation measures, case study Sázava River</dc:title>
  <dc:creator>Hladik</dc:creator>
  <cp:lastModifiedBy>Hladík Milan</cp:lastModifiedBy>
  <cp:revision>164</cp:revision>
  <dcterms:modified xsi:type="dcterms:W3CDTF">2022-05-31T11:05:56Z</dcterms:modified>
</cp:coreProperties>
</file>